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8" r:id="rId2"/>
    <p:sldId id="263" r:id="rId3"/>
    <p:sldId id="264" r:id="rId4"/>
    <p:sldId id="266" r:id="rId5"/>
    <p:sldId id="267" r:id="rId6"/>
    <p:sldId id="269" r:id="rId7"/>
    <p:sldId id="271" r:id="rId8"/>
    <p:sldId id="292" r:id="rId9"/>
    <p:sldId id="293" r:id="rId10"/>
    <p:sldId id="294" r:id="rId11"/>
    <p:sldId id="295" r:id="rId12"/>
    <p:sldId id="290" r:id="rId13"/>
    <p:sldId id="297" r:id="rId14"/>
    <p:sldId id="26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П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1" autoAdjust="0"/>
    <p:restoredTop sz="87571" autoAdjust="0"/>
  </p:normalViewPr>
  <p:slideViewPr>
    <p:cSldViewPr>
      <p:cViewPr varScale="1">
        <p:scale>
          <a:sx n="103" d="100"/>
          <a:sy n="103" d="100"/>
        </p:scale>
        <p:origin x="-186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2922610700913246E-2"/>
          <c:y val="2.9187222820970297E-2"/>
          <c:w val="0.76482390324477489"/>
          <c:h val="0.8222234665024217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1993-2002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6359308425190079E-2"/>
                  <c:y val="0.35063476320549097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>
                        <a:solidFill>
                          <a:schemeClr val="bg1"/>
                        </a:solidFill>
                      </a:rPr>
                      <a:t>40-</a:t>
                    </a:r>
                    <a:r>
                      <a:rPr lang="en-US" sz="2400" b="1" dirty="0">
                        <a:solidFill>
                          <a:schemeClr val="bg1"/>
                        </a:solidFill>
                      </a:rPr>
                      <a:t>45</a:t>
                    </a:r>
                    <a:endParaRPr lang="ru-RU" sz="2400" b="1" dirty="0">
                      <a:solidFill>
                        <a:schemeClr val="bg1"/>
                      </a:solidFill>
                    </a:endParaRPr>
                  </a:p>
                  <a:p>
                    <a:r>
                      <a:rPr lang="pl-PL" dirty="0" smtClean="0">
                        <a:solidFill>
                          <a:schemeClr val="bg1"/>
                        </a:solidFill>
                      </a:rPr>
                      <a:t>lat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Возраст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2003-2011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9096043498529603E-2"/>
                  <c:y val="0.34038457743250161"/>
                </c:manualLayout>
              </c:layout>
              <c:tx>
                <c:rich>
                  <a:bodyPr/>
                  <a:lstStyle/>
                  <a:p>
                    <a:r>
                      <a:rPr lang="en-US" sz="5400" b="1" dirty="0" smtClean="0">
                        <a:solidFill>
                          <a:schemeClr val="bg1"/>
                        </a:solidFill>
                      </a:rPr>
                      <a:t>35</a:t>
                    </a:r>
                    <a:endParaRPr lang="ru-RU" b="1" dirty="0" smtClean="0">
                      <a:solidFill>
                        <a:schemeClr val="bg1"/>
                      </a:solidFill>
                    </a:endParaRPr>
                  </a:p>
                  <a:p>
                    <a:r>
                      <a:rPr lang="pl-PL" sz="2000" dirty="0" smtClean="0">
                        <a:solidFill>
                          <a:schemeClr val="bg1"/>
                        </a:solidFill>
                      </a:rPr>
                      <a:t>lat</a:t>
                    </a:r>
                    <a:endParaRPr lang="en-US" sz="2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Возраст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180864"/>
        <c:axId val="6182400"/>
        <c:axId val="0"/>
      </c:bar3DChart>
      <c:catAx>
        <c:axId val="6180864"/>
        <c:scaling>
          <c:orientation val="minMax"/>
        </c:scaling>
        <c:delete val="1"/>
        <c:axPos val="b"/>
        <c:majorTickMark val="out"/>
        <c:minorTickMark val="none"/>
        <c:tickLblPos val="none"/>
        <c:crossAx val="6182400"/>
        <c:crosses val="autoZero"/>
        <c:auto val="1"/>
        <c:lblAlgn val="ctr"/>
        <c:lblOffset val="100"/>
        <c:noMultiLvlLbl val="0"/>
      </c:catAx>
      <c:valAx>
        <c:axId val="61824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6180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6038368935300537"/>
          <c:y val="0.84824247975386668"/>
          <c:w val="0.46733678921215938"/>
          <c:h val="0.1517574106447457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39EF5-68A8-4A70-8B87-94C3D5E308D0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E304A-36C0-4F05-9D87-82B6BBC946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804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117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40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endParaRPr lang="ru-RU" sz="9600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281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149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675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347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366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329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4994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635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3026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E304A-36C0-4F05-9D87-82B6BBC9469E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15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06FBF-3FDF-43F6-99A3-5EB2AE304793}" type="datetimeFigureOut">
              <a:rPr lang="ru-RU" smtClean="0"/>
              <a:pPr/>
              <a:t>23.10.2014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43DCA-CABF-4BAF-9870-CE071AAF2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kartashova.ea\Desktop\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" y="0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6021288"/>
            <a:ext cx="9145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cap="all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DARY SYBERII DLA ZDROWEGO UŚMIECHU</a:t>
            </a:r>
            <a:endParaRPr lang="ru-RU" sz="4000" cap="all" dirty="0">
              <a:solidFill>
                <a:schemeClr val="tx2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3528" y="3717032"/>
            <a:ext cx="8445624" cy="1800200"/>
          </a:xfrm>
        </p:spPr>
        <p:txBody>
          <a:bodyPr/>
          <a:lstStyle/>
          <a:p>
            <a:pPr algn="ctr">
              <a:buNone/>
            </a:pPr>
            <a:r>
              <a:rPr lang="pl-PL" sz="3600" dirty="0"/>
              <a:t>UŚMIECH – jest najważniejszym elementem w kontaktach międzyludzkich i jest wizytówką współczesnego człowieka!</a:t>
            </a:r>
            <a:endParaRPr lang="ru-RU" sz="3600" dirty="0"/>
          </a:p>
          <a:p>
            <a:pPr algn="ctr">
              <a:buNone/>
            </a:pPr>
            <a:endParaRPr lang="ru-RU" sz="3600" dirty="0" smtClean="0"/>
          </a:p>
        </p:txBody>
      </p:sp>
      <p:grpSp>
        <p:nvGrpSpPr>
          <p:cNvPr id="12" name="Группа 11"/>
          <p:cNvGrpSpPr/>
          <p:nvPr/>
        </p:nvGrpSpPr>
        <p:grpSpPr>
          <a:xfrm>
            <a:off x="0" y="1268762"/>
            <a:ext cx="8858987" cy="1965625"/>
            <a:chOff x="467544" y="1556791"/>
            <a:chExt cx="7560840" cy="1677593"/>
          </a:xfrm>
        </p:grpSpPr>
        <p:pic>
          <p:nvPicPr>
            <p:cNvPr id="3074" name="Picture 2" descr="C:\Documents and Settings\yanov\Рабочий стол\Презентация пасты\89756269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467544" y="1556793"/>
              <a:ext cx="2494817" cy="167435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3075" name="Picture 3" descr="C:\Documents and Settings\yanov\Рабочий стол\Презентация пасты\91947624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992392" y="1556792"/>
              <a:ext cx="2484276" cy="165874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3076" name="Picture 4" descr="C:\Documents and Settings\yanov\Рабочий стол\Презентация пасты\96373886.jpg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5508104" y="1556791"/>
              <a:ext cx="2520280" cy="167759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/>
          <a:srcRect b="19110"/>
          <a:stretch>
            <a:fillRect/>
          </a:stretch>
        </p:blipFill>
        <p:spPr bwMode="auto">
          <a:xfrm>
            <a:off x="395536" y="764704"/>
            <a:ext cx="3786214" cy="35827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301208"/>
            <a:ext cx="8229600" cy="1143000"/>
          </a:xfrm>
        </p:spPr>
        <p:txBody>
          <a:bodyPr>
            <a:noAutofit/>
          </a:bodyPr>
          <a:lstStyle/>
          <a:p>
            <a:r>
              <a:rPr lang="pl-PL" sz="6000" dirty="0" smtClean="0">
                <a:solidFill>
                  <a:srgbClr val="FF0000"/>
                </a:solidFill>
              </a:rPr>
              <a:t>CHOROBY DZIĄSEŁ I JAMY USTNEJ</a:t>
            </a:r>
            <a:r>
              <a:rPr lang="ru-RU" sz="6000" dirty="0" smtClean="0">
                <a:solidFill>
                  <a:srgbClr val="FF0000"/>
                </a:solidFill>
              </a:rPr>
              <a:t>!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7984" y="1196752"/>
            <a:ext cx="435885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dirty="0" smtClean="0"/>
              <a:t>ALE JEST COŚ, CO MOŻE POZBAWIĆ CIEBIE</a:t>
            </a:r>
            <a:r>
              <a:rPr lang="ru-RU" sz="3200" dirty="0" smtClean="0"/>
              <a:t> </a:t>
            </a:r>
            <a:endParaRPr lang="pl-PL" sz="3200" dirty="0" smtClean="0"/>
          </a:p>
          <a:p>
            <a:pPr algn="ctr"/>
            <a:r>
              <a:rPr lang="pl-PL" sz="3200" dirty="0" smtClean="0"/>
              <a:t>nie tylko uśmiechu, ale     i nadwyrężyć ogólny stan zdrowia organizmu</a:t>
            </a:r>
            <a:r>
              <a:rPr lang="ru-RU" sz="3200" dirty="0" smtClean="0"/>
              <a:t>!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80728"/>
            <a:ext cx="8358246" cy="164079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Obecnie problem związany z chorobą dziąseł jest jednym z najbardziej aktualnych w stomatologii światowej</a:t>
            </a:r>
            <a:r>
              <a:rPr lang="ru-RU" dirty="0" smtClean="0"/>
              <a:t>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9992" y="3501008"/>
            <a:ext cx="28575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800" b="1" dirty="0" smtClean="0">
                <a:solidFill>
                  <a:srgbClr val="FF0000"/>
                </a:solidFill>
              </a:rPr>
              <a:t>90</a:t>
            </a:r>
            <a:r>
              <a:rPr lang="ru-RU" sz="7200" dirty="0" smtClean="0">
                <a:solidFill>
                  <a:srgbClr val="FF0000"/>
                </a:solidFill>
              </a:rPr>
              <a:t>%</a:t>
            </a:r>
            <a:endParaRPr lang="ru-RU" sz="11500" dirty="0" smtClean="0">
              <a:solidFill>
                <a:srgbClr val="FF0000"/>
              </a:solidFill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139952" y="3140968"/>
            <a:ext cx="46805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Według danych specjalistów, na choroby dziąseł cierpi do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8" name="Picture 2" descr="C:\Documents and Settings\yanov\Рабочий стол\Презентация пасты\10206529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3140968"/>
            <a:ext cx="3948086" cy="2637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572000" y="5301208"/>
            <a:ext cx="2052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solidFill>
                  <a:srgbClr val="FF0000"/>
                </a:solidFill>
              </a:rPr>
              <a:t>ludzi dorosłych</a:t>
            </a:r>
            <a:endParaRPr lang="ru-RU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1844824"/>
            <a:ext cx="3888432" cy="1920276"/>
          </a:xfrm>
        </p:spPr>
        <p:txBody>
          <a:bodyPr>
            <a:normAutofit fontScale="92500"/>
          </a:bodyPr>
          <a:lstStyle/>
          <a:p>
            <a:pPr indent="0">
              <a:buNone/>
            </a:pPr>
            <a:r>
              <a:rPr lang="pl-PL" sz="3600" dirty="0" smtClean="0"/>
              <a:t>W ostatnich latach problem ten „odmłodził się”</a:t>
            </a:r>
            <a:endParaRPr lang="ru-RU" sz="3600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07504" y="980728"/>
          <a:ext cx="5328592" cy="516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Содержимое 2"/>
          <p:cNvSpPr txBox="1">
            <a:spLocks/>
          </p:cNvSpPr>
          <p:nvPr/>
        </p:nvSpPr>
        <p:spPr>
          <a:xfrm>
            <a:off x="4644008" y="3861048"/>
            <a:ext cx="3897740" cy="2520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Częstsze stały się przypadki wykrycia chorób przyzębia u dzieci i młodzieży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</p:txBody>
      </p:sp>
      <p:pic>
        <p:nvPicPr>
          <p:cNvPr id="1026" name="Picture 2" descr="C:\Documents and Settings\yanov\Рабочий стол\Презентация пасты\8998620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620688"/>
            <a:ext cx="1807543" cy="1602020"/>
          </a:xfrm>
          <a:prstGeom prst="wedgeEllipseCallout">
            <a:avLst>
              <a:gd name="adj1" fmla="val 33986"/>
              <a:gd name="adj2" fmla="val 59297"/>
            </a:avLst>
          </a:prstGeom>
          <a:ln w="28575" cap="rnd">
            <a:solidFill>
              <a:schemeClr val="bg1">
                <a:lumMod val="95000"/>
              </a:schemeClr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Documents and Settings\yanov\Рабочий стол\Презентация пасты\7940387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915816" y="836712"/>
            <a:ext cx="1799122" cy="1944216"/>
          </a:xfrm>
          <a:prstGeom prst="wedgeEllipseCallout">
            <a:avLst>
              <a:gd name="adj1" fmla="val -48413"/>
              <a:gd name="adj2" fmla="val 57363"/>
            </a:avLst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827584" y="620688"/>
            <a:ext cx="7704856" cy="30963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b="1" dirty="0" smtClean="0"/>
              <a:t>Najczęstsze przyczyny chorób dziąseł, to:</a:t>
            </a:r>
            <a:endParaRPr lang="ru-RU" sz="2800" b="1" dirty="0" smtClean="0"/>
          </a:p>
          <a:p>
            <a:pPr lvl="1"/>
            <a:r>
              <a:rPr lang="pl-PL" dirty="0" smtClean="0"/>
              <a:t>nieprawidłowe odżywianie się</a:t>
            </a:r>
            <a:r>
              <a:rPr lang="ru-RU" dirty="0" smtClean="0"/>
              <a:t>;</a:t>
            </a:r>
          </a:p>
          <a:p>
            <a:pPr lvl="1"/>
            <a:r>
              <a:rPr lang="pl-PL" dirty="0" smtClean="0"/>
              <a:t>palenie</a:t>
            </a:r>
            <a:r>
              <a:rPr lang="ru-RU" dirty="0" smtClean="0"/>
              <a:t>;</a:t>
            </a:r>
          </a:p>
          <a:p>
            <a:pPr lvl="1"/>
            <a:r>
              <a:rPr lang="pl-PL" dirty="0" smtClean="0"/>
              <a:t>osłabiona odporność organizmu</a:t>
            </a:r>
            <a:r>
              <a:rPr lang="ru-RU" dirty="0" smtClean="0"/>
              <a:t>;</a:t>
            </a:r>
          </a:p>
          <a:p>
            <a:pPr lvl="1"/>
            <a:r>
              <a:rPr lang="pl-PL" dirty="0" smtClean="0"/>
              <a:t>zmiany </a:t>
            </a:r>
            <a:r>
              <a:rPr lang="pl-PL" dirty="0" err="1" smtClean="0"/>
              <a:t>endoktynologiczne</a:t>
            </a:r>
            <a:r>
              <a:rPr lang="pl-PL" dirty="0" smtClean="0"/>
              <a:t> w organizmie</a:t>
            </a:r>
            <a:r>
              <a:rPr lang="ru-RU" dirty="0" smtClean="0"/>
              <a:t>;</a:t>
            </a:r>
          </a:p>
          <a:p>
            <a:pPr lvl="1"/>
            <a:r>
              <a:rPr lang="pl-PL" dirty="0" smtClean="0"/>
              <a:t>nieprawidłowy zgryz</a:t>
            </a:r>
            <a:r>
              <a:rPr lang="ru-RU" dirty="0" smtClean="0"/>
              <a:t>…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63888" y="4149080"/>
            <a:ext cx="5040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800" b="1" dirty="0" smtClean="0">
                <a:solidFill>
                  <a:srgbClr val="FF0000"/>
                </a:solidFill>
              </a:rPr>
              <a:t>JEDNAK główną przyczyną chorób przyzębia jest SŁABA HIGIENA JAMY USTNEJ</a:t>
            </a:r>
            <a:r>
              <a:rPr lang="ru-RU" sz="2800" b="1" dirty="0" smtClean="0">
                <a:solidFill>
                  <a:srgbClr val="FF0000"/>
                </a:solidFill>
              </a:rPr>
              <a:t>! </a:t>
            </a:r>
          </a:p>
        </p:txBody>
      </p:sp>
      <p:pic>
        <p:nvPicPr>
          <p:cNvPr id="2050" name="Picture 2" descr="C:\Documents and Settings\yanov\Рабочий стол\Презентация пасты\9020121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4149080"/>
            <a:ext cx="2781300" cy="1850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406676" cy="16561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/>
              <a:t>	</a:t>
            </a:r>
            <a:r>
              <a:rPr lang="pl-PL" sz="2400" dirty="0" smtClean="0"/>
              <a:t>Higiena jamy ustnej na </a:t>
            </a:r>
            <a:r>
              <a:rPr lang="ru-RU" sz="2400" dirty="0" smtClean="0"/>
              <a:t>85-90% </a:t>
            </a:r>
            <a:r>
              <a:rPr lang="pl-PL" sz="2400" dirty="0" smtClean="0"/>
              <a:t>gwarantuje zdrowie Twoich zębów. Dlatego wszyscy stomatolodzy jednogłośnie zalecają, aby dokładnie dbać o zęby i o dziąsła</a:t>
            </a:r>
            <a:r>
              <a:rPr lang="ru-RU" sz="2400" dirty="0" smtClean="0"/>
              <a:t>! </a:t>
            </a:r>
          </a:p>
        </p:txBody>
      </p:sp>
      <p:pic>
        <p:nvPicPr>
          <p:cNvPr id="3074" name="Picture 2" descr="C:\Documents and Settings\yanov\Рабочий стол\Презентация пасты\Великолепная улыбка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447764" y="2132856"/>
            <a:ext cx="4608512" cy="2386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11560" y="5229200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l-PL" sz="3200" dirty="0" smtClean="0">
                <a:solidFill>
                  <a:srgbClr val="FF0000"/>
                </a:solidFill>
              </a:rPr>
              <a:t>Ważnym momentem jest PRAWIDŁOWY wybór pasty do zębów</a:t>
            </a:r>
            <a:r>
              <a:rPr lang="ru-RU" sz="3200" dirty="0" smtClean="0">
                <a:solidFill>
                  <a:srgbClr val="FF0000"/>
                </a:solidFill>
              </a:rPr>
              <a:t>!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406676" cy="16561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/>
              <a:t>	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7" y="476672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Pasta do zębów Korporacji „Syberyjskie Zdrowie”</a:t>
            </a:r>
            <a:r>
              <a:rPr lang="ru-RU" sz="2400" dirty="0" smtClean="0"/>
              <a:t>:</a:t>
            </a:r>
          </a:p>
          <a:p>
            <a:endParaRPr lang="ru-RU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l-PL" sz="2400" b="1" u="sng" dirty="0" smtClean="0"/>
              <a:t>Bezpieczeństwo</a:t>
            </a:r>
            <a:r>
              <a:rPr lang="ru-RU" sz="2400" dirty="0" smtClean="0"/>
              <a:t>– </a:t>
            </a:r>
            <a:r>
              <a:rPr lang="pl-PL" dirty="0" smtClean="0"/>
              <a:t>nie zawierają szkodliwych syntetycznych środków antyseptycznych, agresywnych środków pieniących i innych składników szkodliwych dla organizmu.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l-PL" sz="2400" b="1" u="sng" dirty="0" smtClean="0"/>
              <a:t>Naturalność</a:t>
            </a:r>
            <a:r>
              <a:rPr lang="ru-RU" sz="2400" dirty="0" smtClean="0"/>
              <a:t>– </a:t>
            </a:r>
            <a:r>
              <a:rPr lang="pl-PL" dirty="0" smtClean="0"/>
              <a:t>w składzie pasty występuje maksymalna ilość składników naturalnych</a:t>
            </a:r>
            <a:r>
              <a:rPr lang="ru-RU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sz="2400" b="1" u="sng" dirty="0" smtClean="0"/>
              <a:t>Jakość</a:t>
            </a:r>
            <a:r>
              <a:rPr lang="ru-RU" sz="2400" dirty="0" smtClean="0"/>
              <a:t>– </a:t>
            </a:r>
            <a:r>
              <a:rPr lang="pl-PL" dirty="0" smtClean="0"/>
              <a:t>produkt pomyślnie uzyskał certyfikat </a:t>
            </a:r>
            <a:r>
              <a:rPr lang="pl-PL" dirty="0" err="1" smtClean="0"/>
              <a:t>zgodnosci</a:t>
            </a:r>
            <a:r>
              <a:rPr lang="pl-PL" dirty="0" smtClean="0"/>
              <a:t> w krajach Unii Europejskiej i w większości krajów WNP. 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l-PL" sz="2400" b="1" u="sng" dirty="0" smtClean="0"/>
              <a:t>Wysokie normy produkcyjne</a:t>
            </a:r>
            <a:r>
              <a:rPr lang="ru-RU" sz="2400" dirty="0" smtClean="0"/>
              <a:t>-  </a:t>
            </a:r>
            <a:r>
              <a:rPr lang="pl-PL" dirty="0" smtClean="0"/>
              <a:t>pasta do zębów jest produkowana zgodnie z wymaganiami norm międzynarodowych </a:t>
            </a:r>
            <a:r>
              <a:rPr lang="en-US" dirty="0" smtClean="0"/>
              <a:t>GMP cosmetics </a:t>
            </a:r>
            <a:r>
              <a:rPr lang="pl-PL" dirty="0" smtClean="0"/>
              <a:t>i</a:t>
            </a:r>
            <a:r>
              <a:rPr lang="ru-RU" dirty="0" smtClean="0"/>
              <a:t> </a:t>
            </a:r>
            <a:r>
              <a:rPr lang="en-US" dirty="0" smtClean="0"/>
              <a:t>ISO 9001.</a:t>
            </a:r>
          </a:p>
        </p:txBody>
      </p:sp>
    </p:spTree>
    <p:extLst>
      <p:ext uri="{BB962C8B-B14F-4D97-AF65-F5344CB8AC3E}">
        <p14:creationId xmlns:p14="http://schemas.microsoft.com/office/powerpoint/2010/main" val="346544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406676" cy="16561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/>
              <a:t>	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7" y="476672"/>
            <a:ext cx="835292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Pasta do zębów Korporacji „Syberyjskie Zdrowie” </a:t>
            </a:r>
            <a:r>
              <a:rPr lang="ru-RU" sz="2400" dirty="0" smtClean="0"/>
              <a:t>:</a:t>
            </a:r>
          </a:p>
          <a:p>
            <a:endParaRPr lang="ru-RU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l-PL" sz="2400" b="1" u="sng" dirty="0" smtClean="0"/>
              <a:t>Uniwersalność</a:t>
            </a:r>
            <a:r>
              <a:rPr lang="ru-RU" sz="2400" dirty="0" smtClean="0"/>
              <a:t>– </a:t>
            </a:r>
            <a:r>
              <a:rPr lang="pl-PL" sz="2000" dirty="0" smtClean="0"/>
              <a:t>zapewnia rozwiązanie wszystkich typowych problemów jamy ustnej</a:t>
            </a:r>
            <a:r>
              <a:rPr lang="ru-RU" sz="2000" dirty="0" smtClean="0"/>
              <a:t>: </a:t>
            </a:r>
          </a:p>
          <a:p>
            <a:pPr marL="1257300" lvl="2" indent="-342900">
              <a:buFont typeface="Wingdings" pitchFamily="2" charset="2"/>
              <a:buChar char="ü"/>
            </a:pPr>
            <a:r>
              <a:rPr lang="pl-PL" sz="2000" dirty="0" smtClean="0"/>
              <a:t>oczyszczają i wzmacniają szkliwo zębów</a:t>
            </a:r>
            <a:r>
              <a:rPr lang="ru-RU" sz="2000" dirty="0" smtClean="0"/>
              <a:t>, </a:t>
            </a:r>
          </a:p>
          <a:p>
            <a:pPr marL="1257300" lvl="2" indent="-342900">
              <a:buFont typeface="Wingdings" pitchFamily="2" charset="2"/>
              <a:buChar char="ü"/>
            </a:pPr>
            <a:r>
              <a:rPr lang="pl-PL" sz="2000" dirty="0" smtClean="0"/>
              <a:t>chronią przed próchnicą zębów i chorobą dziąseł</a:t>
            </a:r>
            <a:r>
              <a:rPr lang="ru-RU" sz="2000" dirty="0" smtClean="0"/>
              <a:t>, </a:t>
            </a:r>
          </a:p>
          <a:p>
            <a:pPr marL="1257300" lvl="2" indent="-342900">
              <a:buFont typeface="Wingdings" pitchFamily="2" charset="2"/>
              <a:buChar char="ü"/>
            </a:pPr>
            <a:r>
              <a:rPr lang="pl-PL" sz="2000" dirty="0" smtClean="0"/>
              <a:t>eliminują krwawienie z dziąseł</a:t>
            </a:r>
            <a:r>
              <a:rPr lang="ru-RU" sz="2000" dirty="0" smtClean="0"/>
              <a:t>,</a:t>
            </a:r>
          </a:p>
          <a:p>
            <a:pPr marL="1257300" lvl="2" indent="-342900">
              <a:buFont typeface="Wingdings" pitchFamily="2" charset="2"/>
              <a:buChar char="ü"/>
            </a:pPr>
            <a:r>
              <a:rPr lang="pl-PL" sz="2000" dirty="0" smtClean="0"/>
              <a:t>wspomagają gojenie się ran</a:t>
            </a:r>
            <a:r>
              <a:rPr lang="ru-RU" sz="2000" dirty="0" smtClean="0"/>
              <a:t>,</a:t>
            </a:r>
          </a:p>
          <a:p>
            <a:pPr marL="1257300" lvl="2" indent="-342900">
              <a:buFont typeface="Wingdings" pitchFamily="2" charset="2"/>
              <a:buChar char="ü"/>
            </a:pPr>
            <a:r>
              <a:rPr lang="pl-PL" sz="2000" dirty="0" smtClean="0"/>
              <a:t>dają świeży oddech</a:t>
            </a:r>
            <a:r>
              <a:rPr lang="ru-RU" sz="2000" dirty="0" smtClean="0"/>
              <a:t>.</a:t>
            </a:r>
          </a:p>
          <a:p>
            <a:pPr marL="1257300" lvl="2" indent="-342900">
              <a:buFont typeface="Wingdings" pitchFamily="2" charset="2"/>
              <a:buChar char="ü"/>
            </a:pPr>
            <a:endParaRPr lang="ru-RU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l-PL" sz="2400" b="1" u="sng" dirty="0" smtClean="0"/>
              <a:t>Unikalność</a:t>
            </a:r>
            <a:r>
              <a:rPr lang="ru-RU" sz="2400" dirty="0" smtClean="0"/>
              <a:t>– </a:t>
            </a:r>
            <a:r>
              <a:rPr lang="pl-PL" sz="2000" dirty="0" smtClean="0"/>
              <a:t>została opracowana według specjalnej, autorskiej receptury i zawierają </a:t>
            </a:r>
            <a:r>
              <a:rPr lang="pl-PL" sz="2000" b="1" u="sng" dirty="0" smtClean="0"/>
              <a:t>maksymalnie możliwą </a:t>
            </a:r>
            <a:r>
              <a:rPr lang="pl-PL" sz="2000" dirty="0" smtClean="0"/>
              <a:t>ilość zdrowych składników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938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8229600" cy="3154362"/>
          </a:xfrm>
        </p:spPr>
        <p:txBody>
          <a:bodyPr>
            <a:normAutofit/>
          </a:bodyPr>
          <a:lstStyle/>
          <a:p>
            <a:r>
              <a:rPr lang="pl-PL" sz="2400" dirty="0" smtClean="0"/>
              <a:t>Znaczna ilość pasty do zębów, podczas ich mycia, trafia poprzez błonę śluzową jamy ustnej do krwioobiegu.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pl-PL" sz="2400" dirty="0" smtClean="0"/>
              <a:t>Dlatego tak ważne jest, aby pasta do zębów była </a:t>
            </a:r>
            <a:r>
              <a:rPr lang="ru-RU" dirty="0" smtClean="0"/>
              <a:t>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BEZPIECZNĄ</a:t>
            </a:r>
            <a:r>
              <a:rPr lang="ru-RU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681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 smtClean="0"/>
              <a:t>Pasta do zębów „Syberyjskiego Zdrowia” nie zawiera składników niebezpiecznych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 smtClean="0"/>
          </a:p>
          <a:p>
            <a:pPr lvl="1">
              <a:buFont typeface="Wingdings" pitchFamily="2" charset="2"/>
              <a:buChar char="Ø"/>
            </a:pPr>
            <a:r>
              <a:rPr lang="pl-PL" sz="2000" dirty="0" err="1" smtClean="0"/>
              <a:t>Laurylosiarczan</a:t>
            </a:r>
            <a:endParaRPr lang="ru-RU" sz="2000" dirty="0" smtClean="0"/>
          </a:p>
          <a:p>
            <a:pPr lvl="1">
              <a:buFont typeface="Wingdings" pitchFamily="2" charset="2"/>
              <a:buChar char="Ø"/>
            </a:pPr>
            <a:r>
              <a:rPr lang="pl-PL" sz="2000" dirty="0" err="1" smtClean="0"/>
              <a:t>Metronidazol</a:t>
            </a:r>
            <a:r>
              <a:rPr lang="pl-PL" sz="2000" dirty="0" smtClean="0"/>
              <a:t> </a:t>
            </a:r>
            <a:r>
              <a:rPr lang="ru-RU" sz="2000" dirty="0" smtClean="0"/>
              <a:t>(</a:t>
            </a:r>
            <a:r>
              <a:rPr lang="pl-PL" sz="2000" dirty="0" smtClean="0"/>
              <a:t>antybiotyk</a:t>
            </a:r>
            <a:r>
              <a:rPr lang="ru-RU" sz="2000" dirty="0" smtClean="0"/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pl-PL" sz="2000" dirty="0" err="1" smtClean="0"/>
              <a:t>Triklosan</a:t>
            </a:r>
            <a:endParaRPr lang="ru-RU" sz="2000" dirty="0" smtClean="0"/>
          </a:p>
          <a:p>
            <a:pPr lvl="1">
              <a:buFont typeface="Wingdings" pitchFamily="2" charset="2"/>
              <a:buChar char="Ø"/>
            </a:pPr>
            <a:r>
              <a:rPr lang="pl-PL" sz="2000" dirty="0" smtClean="0"/>
              <a:t>Szorstkie środki ścierne</a:t>
            </a:r>
            <a:endParaRPr lang="ru-RU" sz="2000" dirty="0" smtClean="0"/>
          </a:p>
          <a:p>
            <a:pPr lvl="1">
              <a:buFont typeface="Wingdings" pitchFamily="2" charset="2"/>
              <a:buChar char="Ø"/>
            </a:pPr>
            <a:r>
              <a:rPr lang="pl-PL" sz="2000" dirty="0" smtClean="0"/>
              <a:t>Składniki rozjaśniające, uszkadzające szkliwo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52274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artashova.ea\Desktop\формат power point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9" t="2864" r="52236"/>
          <a:stretch/>
        </p:blipFill>
        <p:spPr bwMode="auto">
          <a:xfrm>
            <a:off x="1259632" y="764704"/>
            <a:ext cx="3354490" cy="696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rtashova.ea\Desktop\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18" t="13015" r="17055" b="10222"/>
          <a:stretch/>
        </p:blipFill>
        <p:spPr bwMode="auto">
          <a:xfrm>
            <a:off x="5220072" y="620688"/>
            <a:ext cx="2598057" cy="561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pl-PL" dirty="0" smtClean="0"/>
              <a:t>AKTYWNY SKŁAD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1334688"/>
            <a:ext cx="2673416" cy="919401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tx1"/>
                </a:solidFill>
              </a:rPr>
              <a:t>Ekstrakt z róży syberyjskiej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03026" y="1484823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Poprawia przepływ krwi do dziąseł, odbudowuje tkanki jamy ustnej</a:t>
            </a:r>
            <a:r>
              <a:rPr lang="ru-RU" sz="2000" dirty="0" smtClean="0"/>
              <a:t>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3220654"/>
            <a:ext cx="2844316" cy="510778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tx1"/>
                </a:solidFill>
              </a:rPr>
              <a:t>Glinka czerwona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99082" y="2968212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Jest naturalnym źródłem łatwo dostępnych składników mineralnych i skutecznie wzmacnia szkliwo zębów.</a:t>
            </a:r>
            <a:endParaRPr lang="ru-RU" sz="2000" dirty="0"/>
          </a:p>
        </p:txBody>
      </p:sp>
      <p:pic>
        <p:nvPicPr>
          <p:cNvPr id="14" name="Рисунок 13" descr="YAA017000004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892873" y="4425370"/>
            <a:ext cx="1152128" cy="1267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095138" y="4455331"/>
            <a:ext cx="55806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Ekstrakty z jałowca syberyjskiego, rokitnika, szałwii i rumianku zapobiegają powstawaniu stanu zapalnego i chorobom dziąseł,  hamują aktywność bakterii powodujących próchnicę zębów.</a:t>
            </a:r>
            <a:endParaRPr lang="ru-RU" sz="2000" dirty="0"/>
          </a:p>
        </p:txBody>
      </p:sp>
      <p:pic>
        <p:nvPicPr>
          <p:cNvPr id="3074" name="Picture 2" descr="C:\old\Филипп\РАБОТА\паста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8302" y="3068888"/>
            <a:ext cx="805526" cy="814313"/>
          </a:xfrm>
          <a:prstGeom prst="rect">
            <a:avLst/>
          </a:prstGeom>
          <a:noFill/>
        </p:spPr>
      </p:pic>
      <p:pic>
        <p:nvPicPr>
          <p:cNvPr id="3076" name="Picture 4" descr="C:\old\Филипп\РАБОТА\паста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45001" y="1299340"/>
            <a:ext cx="648072" cy="900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441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43002" y="1391367"/>
            <a:ext cx="8858987" cy="1965625"/>
            <a:chOff x="467544" y="1556791"/>
            <a:chExt cx="7560840" cy="1677593"/>
          </a:xfrm>
        </p:grpSpPr>
        <p:pic>
          <p:nvPicPr>
            <p:cNvPr id="5" name="Picture 2" descr="C:\Documents and Settings\yanov\Рабочий стол\Презентация пасты\89756269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467544" y="1556793"/>
              <a:ext cx="2494817" cy="167435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6" name="Picture 3" descr="C:\Documents and Settings\yanov\Рабочий стол\Презентация пасты\91947624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992392" y="1556792"/>
              <a:ext cx="2484276" cy="165874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7" name="Picture 4" descr="C:\Documents and Settings\yanov\Рабочий стол\Презентация пасты\96373886.jpg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5508104" y="1556791"/>
              <a:ext cx="2520280" cy="167759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861048"/>
            <a:ext cx="8229600" cy="23042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>
                <a:solidFill>
                  <a:schemeClr val="accent6">
                    <a:lumMod val="50000"/>
                  </a:schemeClr>
                </a:solidFill>
              </a:rPr>
              <a:t>Siła propolisu i ziół syberyjskich dla zdrowia Twoich zębów i dziąseł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1523</TotalTime>
  <Words>412</Words>
  <Application>Microsoft Office PowerPoint</Application>
  <PresentationFormat>Экран (4:3)</PresentationFormat>
  <Paragraphs>71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CHOROBY DZIĄSEŁ I JAMY USTNEJ!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Znaczna ilość pasty do zębów, podczas ich mycia, trafia poprzez błonę śluzową jamy ustnej do krwioobiegu.  Dlatego tak ważne jest, aby pasta do zębów była   BEZPIECZNĄ!</vt:lpstr>
      <vt:lpstr>Презентация PowerPoint</vt:lpstr>
      <vt:lpstr>Презентация PowerPoint</vt:lpstr>
      <vt:lpstr>AKTYWNY SKŁAD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Калюжная Юзефа</cp:lastModifiedBy>
  <cp:revision>172</cp:revision>
  <dcterms:created xsi:type="dcterms:W3CDTF">2011-04-22T12:22:32Z</dcterms:created>
  <dcterms:modified xsi:type="dcterms:W3CDTF">2014-10-23T11:53:29Z</dcterms:modified>
</cp:coreProperties>
</file>